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998B-A9E2-4A48-9868-8E0E14E84027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A6EF7-3D3B-49E9-A886-30FCBDC1D9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3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70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50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46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97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86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5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32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2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80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0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0FF81-C4AF-4212-9BEC-1539D79BE670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7A36-0FE7-40B0-A4B5-27EA6E3419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91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7"/>
          <a:stretch/>
        </p:blipFill>
        <p:spPr>
          <a:xfrm>
            <a:off x="12700" y="7134165"/>
            <a:ext cx="7546975" cy="3528797"/>
          </a:xfrm>
          <a:prstGeom prst="rect">
            <a:avLst/>
          </a:prstGeom>
        </p:spPr>
      </p:pic>
      <p:sp>
        <p:nvSpPr>
          <p:cNvPr id="4" name="文字方塊 2">
            <a:extLst>
              <a:ext uri="{FF2B5EF4-FFF2-40B4-BE49-F238E27FC236}">
                <a16:creationId xmlns:a16="http://schemas.microsoft.com/office/drawing/2014/main" xmlns="" id="{017AEF7C-FDBC-4A78-A46B-C14E7C0E1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191" y="7382434"/>
            <a:ext cx="2633980" cy="1457467"/>
          </a:xfrm>
          <a:prstGeom prst="roundRect">
            <a:avLst/>
          </a:prstGeom>
          <a:noFill/>
          <a:ln w="12700">
            <a:solidFill>
              <a:srgbClr val="DED6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kern="100" dirty="0">
                <a:solidFill>
                  <a:srgbClr val="C90A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angal" panose="02040503050203030202" pitchFamily="18" charset="0"/>
              </a:rPr>
              <a:t>班級：</a:t>
            </a:r>
            <a:endParaRPr lang="zh-TW" altLang="en-US" sz="1200" kern="100" dirty="0">
              <a:solidFill>
                <a:srgbClr val="C90A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kern="100" dirty="0">
                <a:solidFill>
                  <a:srgbClr val="C90A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angal" panose="02040503050203030202" pitchFamily="18" charset="0"/>
              </a:rPr>
              <a:t>座號：</a:t>
            </a:r>
            <a:endParaRPr lang="zh-TW" altLang="en-US" sz="1200" kern="100" dirty="0">
              <a:solidFill>
                <a:srgbClr val="C90A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kern="100" dirty="0">
                <a:solidFill>
                  <a:srgbClr val="C90A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angal" panose="02040503050203030202" pitchFamily="18" charset="0"/>
              </a:rPr>
              <a:t>姓名：</a:t>
            </a:r>
            <a:endParaRPr lang="zh-TW" altLang="en-US" sz="1200" kern="100" dirty="0">
              <a:solidFill>
                <a:srgbClr val="C90A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47"/>
          <a:stretch/>
        </p:blipFill>
        <p:spPr>
          <a:xfrm>
            <a:off x="6350" y="7779"/>
            <a:ext cx="7546975" cy="3528797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12FCA1A7-5E84-4D20-A2AE-B15A0588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383" y="2015019"/>
            <a:ext cx="2190115" cy="1424305"/>
          </a:xfrm>
          <a:prstGeom prst="roundRect">
            <a:avLst/>
          </a:prstGeom>
          <a:noFill/>
          <a:ln w="12700">
            <a:solidFill>
              <a:srgbClr val="DED6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en-US" sz="2800" kern="100" dirty="0" smtClean="0">
                <a:solidFill>
                  <a:srgbClr val="827874"/>
                </a:solidFill>
                <a:effectLst/>
                <a:latin typeface="華康儷粗宋" panose="02020709000000000000" pitchFamily="49" charset="-120"/>
                <a:ea typeface="新細明體" panose="02020500000000000000" pitchFamily="18" charset="-120"/>
                <a:cs typeface="Mangal" panose="02040503050203030202" pitchFamily="18" charset="0"/>
              </a:rPr>
              <a:t>1</a:t>
            </a:r>
            <a:r>
              <a:rPr lang="en-US" altLang="zh-TW" sz="2800" kern="100" dirty="0" smtClean="0">
                <a:solidFill>
                  <a:srgbClr val="827874"/>
                </a:solidFill>
                <a:effectLst/>
                <a:latin typeface="華康儷粗宋" panose="02020709000000000000" pitchFamily="49" charset="-120"/>
                <a:ea typeface="新細明體" panose="02020500000000000000" pitchFamily="18" charset="-120"/>
                <a:cs typeface="Mangal" panose="02040503050203030202" pitchFamily="18" charset="0"/>
              </a:rPr>
              <a:t>10</a:t>
            </a:r>
            <a:r>
              <a:rPr lang="zh-TW" sz="2800" kern="100" dirty="0" smtClean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>學年</a:t>
            </a:r>
            <a:r>
              <a:rPr lang="zh-TW" sz="2800" kern="100" dirty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>度</a:t>
            </a:r>
            <a:r>
              <a:rPr lang="en-US" sz="2800" kern="100" dirty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/>
            </a:r>
            <a:br>
              <a:rPr lang="en-US" sz="2800" kern="100" dirty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</a:br>
            <a:r>
              <a:rPr lang="zh-TW" sz="2800" kern="100" dirty="0" smtClean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>第</a:t>
            </a:r>
            <a:r>
              <a:rPr lang="zh-TW" altLang="en-US" sz="2800" kern="100" dirty="0" smtClean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>一</a:t>
            </a:r>
            <a:r>
              <a:rPr lang="zh-TW" sz="2800" kern="100" dirty="0" smtClean="0">
                <a:solidFill>
                  <a:srgbClr val="827874"/>
                </a:solidFill>
                <a:effectLst/>
                <a:latin typeface="Calibri" panose="020F0502020204030204" pitchFamily="34" charset="0"/>
                <a:ea typeface="華康儷粗宋" panose="02020709000000000000" pitchFamily="49" charset="-120"/>
                <a:cs typeface="Mangal" panose="02040503050203030202" pitchFamily="18" charset="0"/>
              </a:rPr>
              <a:t>學期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55581" y="4846399"/>
            <a:ext cx="566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課程名稱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學習報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</a:p>
        </p:txBody>
      </p:sp>
    </p:spTree>
    <p:extLst>
      <p:ext uri="{BB962C8B-B14F-4D97-AF65-F5344CB8AC3E}">
        <p14:creationId xmlns:p14="http://schemas.microsoft.com/office/powerpoint/2010/main" val="178640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xmlns="" id="{EF79660A-846D-4120-9597-38A86248C854}"/>
              </a:ext>
            </a:extLst>
          </p:cNvPr>
          <p:cNvSpPr>
            <a:spLocks noGrp="1"/>
          </p:cNvSpPr>
          <p:nvPr/>
        </p:nvSpPr>
        <p:spPr>
          <a:xfrm>
            <a:off x="834072" y="5203522"/>
            <a:ext cx="4977130" cy="313880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zh-TW" altLang="zh-TW" sz="18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</a:t>
            </a:r>
            <a:r>
              <a:rPr lang="zh-TW" altLang="zh-TW" sz="18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列點</a:t>
            </a:r>
            <a:r>
              <a:rPr lang="zh-TW" altLang="zh-TW" sz="18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簡述本學期課程的學習重點、學習步驟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8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【此文字框說明請先刪除再編輯】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96D498CC-878A-431D-8E3B-0A72FA29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zh-TW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6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xmlns="" id="{75A6A24D-71B7-4A12-8FA3-FAD130C8858B}"/>
              </a:ext>
            </a:extLst>
          </p:cNvPr>
          <p:cNvSpPr>
            <a:spLocks noGrp="1"/>
          </p:cNvSpPr>
          <p:nvPr/>
        </p:nvSpPr>
        <p:spPr>
          <a:xfrm>
            <a:off x="1036606" y="2501221"/>
            <a:ext cx="4760595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1.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請掃描或拍照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課堂作業</a:t>
            </a:r>
            <a:r>
              <a:rPr lang="en-US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(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學習單</a:t>
            </a:r>
            <a:r>
              <a:rPr lang="en-US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)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並貼在此處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2.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請注意拍照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解析度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與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亮度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，可利用修圖軟體調整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3.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請選擇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較佳的作業</a:t>
            </a:r>
            <a:r>
              <a:rPr lang="en-US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(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學習單</a:t>
            </a:r>
            <a:r>
              <a:rPr lang="en-US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)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貼上，並可在下面框框填入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作業</a:t>
            </a:r>
            <a:r>
              <a:rPr lang="en-US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(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學習單</a:t>
            </a:r>
            <a:r>
              <a:rPr lang="en-US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)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名稱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4.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若不夠使用，可自行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新增頁數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【請先刪除此文字框說明再編輯】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5" name="文字方塊 2">
            <a:extLst>
              <a:ext uri="{FF2B5EF4-FFF2-40B4-BE49-F238E27FC236}">
                <a16:creationId xmlns:a16="http://schemas.microsoft.com/office/drawing/2014/main" xmlns="" id="{9ABF31B8-8339-4F36-81A8-B5A59D0BB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233" y="1589361"/>
            <a:ext cx="5276215" cy="433070"/>
          </a:xfrm>
          <a:prstGeom prst="roundRect">
            <a:avLst/>
          </a:prstGeom>
          <a:noFill/>
          <a:ln w="12700">
            <a:solidFill>
              <a:srgbClr val="DED6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sz="1600" kern="100" dirty="0">
                <a:solidFill>
                  <a:srgbClr val="3FA38B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Mangal" panose="02040503050203030202" pitchFamily="18" charset="0"/>
              </a:rPr>
              <a:t>【請在此處輸入作業</a:t>
            </a:r>
            <a:r>
              <a:rPr lang="en-US" sz="1600" kern="100" dirty="0">
                <a:solidFill>
                  <a:srgbClr val="3FA38B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Mangal" panose="02040503050203030202" pitchFamily="18" charset="0"/>
              </a:rPr>
              <a:t>(</a:t>
            </a:r>
            <a:r>
              <a:rPr lang="zh-TW" sz="1600" kern="100" dirty="0">
                <a:solidFill>
                  <a:srgbClr val="3FA38B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Mangal" panose="02040503050203030202" pitchFamily="18" charset="0"/>
              </a:rPr>
              <a:t>學習單</a:t>
            </a:r>
            <a:r>
              <a:rPr lang="en-US" sz="1600" kern="100" dirty="0">
                <a:solidFill>
                  <a:srgbClr val="3FA38B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Mangal" panose="02040503050203030202" pitchFamily="18" charset="0"/>
              </a:rPr>
              <a:t>)</a:t>
            </a:r>
            <a:r>
              <a:rPr lang="zh-TW" sz="1600" kern="100" dirty="0">
                <a:solidFill>
                  <a:srgbClr val="3FA38B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Mangal" panose="02040503050203030202" pitchFamily="18" charset="0"/>
              </a:rPr>
              <a:t>標題名稱】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7F58F607-2B51-49CA-823F-7DE7483B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25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xmlns="" id="{45962714-230C-4920-8F9F-9D1994F5DF99}"/>
              </a:ext>
            </a:extLst>
          </p:cNvPr>
          <p:cNvSpPr>
            <a:spLocks noGrp="1"/>
          </p:cNvSpPr>
          <p:nvPr/>
        </p:nvSpPr>
        <p:spPr>
          <a:xfrm>
            <a:off x="1399539" y="1765718"/>
            <a:ext cx="4760595" cy="1230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1.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請將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分組討論、製作報告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或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上課照片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貼在此處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2.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請盡量選擇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不同日期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並且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能辨識出你自己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的照片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3.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新增文字框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說明照片裡所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進行的活動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4.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若不夠使用，可自行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新增頁數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【請先刪除此文字框說明再編輯】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 </a:t>
            </a:r>
            <a:endParaRPr 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B15F7A10-03E0-4353-9B42-8F581892F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25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D2EBA130-BD4E-46CE-8005-7F7386B5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46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xmlns="" id="{DCCB3DD2-A68C-4FEA-BE8B-2F5433305A3C}"/>
              </a:ext>
            </a:extLst>
          </p:cNvPr>
          <p:cNvSpPr>
            <a:spLocks noGrp="1"/>
          </p:cNvSpPr>
          <p:nvPr/>
        </p:nvSpPr>
        <p:spPr>
          <a:xfrm>
            <a:off x="1745905" y="1870610"/>
            <a:ext cx="4760595" cy="19075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1.</a:t>
            </a:r>
            <a:r>
              <a:rPr lang="zh-TW" altLang="en-US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請在此頁面加入</a:t>
            </a:r>
            <a:r>
              <a:rPr lang="zh-TW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你這組彙整過後的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主題研究書面報告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2.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新增文字框</a:t>
            </a:r>
            <a:r>
              <a:rPr lang="zh-TW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為這份書面報告書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撰寫「摘要」</a:t>
            </a:r>
            <a:r>
              <a:rPr lang="zh-TW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，約</a:t>
            </a:r>
            <a:r>
              <a:rPr lang="en-US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300-500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字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4.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若不夠使用，可自行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新增頁數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【請先刪除此文字框說明再編輯】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3C0575F-9062-49FA-A4A5-5EF017FE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91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6D576CC9-CCEF-44BC-893D-2606FB1FAB76}"/>
              </a:ext>
            </a:extLst>
          </p:cNvPr>
          <p:cNvSpPr/>
          <p:nvPr/>
        </p:nvSpPr>
        <p:spPr>
          <a:xfrm>
            <a:off x="1530495" y="1752505"/>
            <a:ext cx="4898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1.</a:t>
            </a:r>
            <a:r>
              <a:rPr lang="zh-TW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請在此頁面加入你這組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上台報告的簡報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2.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新增文字框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列出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分組工作分配表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3.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請盡量選擇</a:t>
            </a:r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能辨識出你自己正在報告</a:t>
            </a:r>
            <a:r>
              <a:rPr lang="zh-TW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的照片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200" dirty="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4.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請自行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新增文字框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說明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5.</a:t>
            </a:r>
            <a:r>
              <a:rPr lang="zh-TW" altLang="zh-TW" sz="1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若不夠使用，可自行</a:t>
            </a:r>
            <a:r>
              <a:rPr lang="zh-TW" altLang="zh-TW" sz="1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新增頁數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【請先刪除此文字框說明再編輯】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69F1DF6D-D78A-4312-AFC3-9AED127E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6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2">
            <a:extLst>
              <a:ext uri="{FF2B5EF4-FFF2-40B4-BE49-F238E27FC236}">
                <a16:creationId xmlns:a16="http://schemas.microsoft.com/office/drawing/2014/main" xmlns="" id="{ABEF900F-F42C-48DE-AF0C-D9F394DA6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354" y="3338211"/>
            <a:ext cx="4899660" cy="6259830"/>
          </a:xfrm>
          <a:prstGeom prst="rect">
            <a:avLst/>
          </a:prstGeom>
          <a:noFill/>
          <a:ln w="12700">
            <a:solidFill>
              <a:srgbClr val="DED6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1.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字數約</a:t>
            </a:r>
            <a:r>
              <a:rPr lang="en-US" altLang="zh-TW" sz="1400" kern="100" dirty="0">
                <a:solidFill>
                  <a:srgbClr val="FF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600-1000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字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2.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學習完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「主題式書面報告」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與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「小組上台簡報分享」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後的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心得與收穫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3.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認為本學期學習與實作過程中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好與不好的地方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4.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本學期課程內容與其他科目有關連，可以互相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比較分析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的地方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5.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如果下次還有機會再做分組研究報告，可以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如何精進實作的內容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en-US" altLang="zh-TW" sz="1400" kern="100" dirty="0">
                <a:solidFill>
                  <a:srgbClr val="0070C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angal" panose="02040503050203030202" pitchFamily="18" charset="0"/>
              </a:rPr>
              <a:t>6.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對其他科目學習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、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生活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或</a:t>
            </a:r>
            <a:r>
              <a:rPr lang="zh-TW" altLang="zh-TW" sz="1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生命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的幫助</a:t>
            </a:r>
            <a:r>
              <a:rPr lang="en-US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(</a:t>
            </a:r>
            <a:r>
              <a:rPr lang="zh-TW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成績以外的成長</a:t>
            </a:r>
            <a:r>
              <a:rPr lang="en-US" altLang="zh-TW" sz="1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)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  <a:p>
            <a:r>
              <a:rPr lang="zh-TW" altLang="zh-TW" sz="1400" kern="120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新細明體" panose="02020500000000000000" pitchFamily="18" charset="-120"/>
                <a:cs typeface="Mangal" panose="02040503050203030202" pitchFamily="18" charset="0"/>
              </a:rPr>
              <a:t>【此文字框說明請先刪除再編輯】</a:t>
            </a:r>
            <a:endParaRPr lang="zh-TW" alt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Mangal" panose="02040503050203030202" pitchFamily="18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8679F885-3322-4C84-B306-335BFA992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7A36-0FE7-40B0-A4B5-27EA6E34195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43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440</Words>
  <Application>Microsoft Office PowerPoint</Application>
  <PresentationFormat>自訂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Mangal</vt:lpstr>
      <vt:lpstr>華康儷粗宋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嘉伶 翁</dc:creator>
  <cp:lastModifiedBy>USER</cp:lastModifiedBy>
  <cp:revision>7</cp:revision>
  <dcterms:created xsi:type="dcterms:W3CDTF">2020-10-30T06:12:58Z</dcterms:created>
  <dcterms:modified xsi:type="dcterms:W3CDTF">2021-10-05T03:06:34Z</dcterms:modified>
</cp:coreProperties>
</file>